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3"/>
  </p:sldMasterIdLst>
  <p:notesMasterIdLst>
    <p:notesMasterId r:id="rId17"/>
  </p:notesMasterIdLst>
  <p:sldIdLst>
    <p:sldId id="256" r:id="rId4"/>
    <p:sldId id="268" r:id="rId5"/>
    <p:sldId id="269" r:id="rId6"/>
    <p:sldId id="279" r:id="rId7"/>
    <p:sldId id="294" r:id="rId8"/>
    <p:sldId id="281" r:id="rId9"/>
    <p:sldId id="293" r:id="rId10"/>
    <p:sldId id="270" r:id="rId11"/>
    <p:sldId id="295" r:id="rId12"/>
    <p:sldId id="297" r:id="rId13"/>
    <p:sldId id="299" r:id="rId14"/>
    <p:sldId id="300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288FD"/>
    <a:srgbClr val="3333FF"/>
    <a:srgbClr val="1CADE4"/>
    <a:srgbClr val="FA94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9B0C1-B47F-4B2B-930E-B0F028087DBC}" type="datetimeFigureOut">
              <a:rPr lang="pt-BR" smtClean="0"/>
              <a:t>11/12/2024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26622-CA73-4A94-858D-03192785E5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15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5A78D150-3D5B-3F2F-D6B6-3564335182A5}"/>
              </a:ext>
            </a:extLst>
          </p:cNvPr>
          <p:cNvSpPr/>
          <p:nvPr userDrawn="1"/>
        </p:nvSpPr>
        <p:spPr>
          <a:xfrm>
            <a:off x="0" y="2113995"/>
            <a:ext cx="12192000" cy="8209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0" y="2285999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83190" y="6479580"/>
            <a:ext cx="2154143" cy="27432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03428"/>
            <a:ext cx="5901459" cy="27432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Estratégias de controle e otimização para o sistema HISEP</a:t>
            </a:r>
            <a:r>
              <a:rPr lang="pt-BR" baseline="30000" dirty="0"/>
              <a:t>®</a:t>
            </a:r>
            <a:r>
              <a:rPr lang="pt-BR" dirty="0"/>
              <a:t> com reinjeção de fase densa em reservatório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ntendo quarto&#10;&#10;Descrição gerada automaticamente">
            <a:extLst>
              <a:ext uri="{FF2B5EF4-FFF2-40B4-BE49-F238E27FC236}">
                <a16:creationId xmlns:a16="http://schemas.microsoft.com/office/drawing/2014/main" id="{C5ABB295-5837-DF8B-422C-7CFCF6B94E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6361" y="241260"/>
            <a:ext cx="1040400" cy="1605338"/>
          </a:xfrm>
          <a:prstGeom prst="rect">
            <a:avLst/>
          </a:prstGeom>
        </p:spPr>
      </p:pic>
      <p:pic>
        <p:nvPicPr>
          <p:cNvPr id="9" name="Imagem 8" descr="Uma imagem contendo cadeira, mesa&#10;&#10;Descrição gerada automaticamente">
            <a:extLst>
              <a:ext uri="{FF2B5EF4-FFF2-40B4-BE49-F238E27FC236}">
                <a16:creationId xmlns:a16="http://schemas.microsoft.com/office/drawing/2014/main" id="{C78A5285-C529-D9A0-258B-C61912875A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0184" y="147182"/>
            <a:ext cx="2069416" cy="179349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58D880F-0C8F-20BB-B80F-2CB9816002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29600" y="434823"/>
            <a:ext cx="3733045" cy="124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7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6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987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6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9">
            <a:extLst>
              <a:ext uri="{FF2B5EF4-FFF2-40B4-BE49-F238E27FC236}">
                <a16:creationId xmlns:a16="http://schemas.microsoft.com/office/drawing/2014/main" id="{3E72F6C6-CB6A-92C8-BF6D-9E380B17D932}"/>
              </a:ext>
            </a:extLst>
          </p:cNvPr>
          <p:cNvSpPr/>
          <p:nvPr userDrawn="1"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5339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4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12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33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8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13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A4B53A7-3209-46A6-9454-F38EAC8F11E7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70FBCE13-D2CA-B14C-97E6-C5138268368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166" y="5916233"/>
            <a:ext cx="695422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5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6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10" Type="http://schemas.openxmlformats.org/officeDocument/2006/relationships/image" Target="../media/image24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50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35996-4467-627F-ED53-E972BDBAD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pPr algn="l"/>
            <a:r>
              <a:rPr lang="pt-BR" sz="6000" dirty="0">
                <a:solidFill>
                  <a:srgbClr val="FFFFFF"/>
                </a:solidFill>
              </a:rPr>
              <a:t>Acompanhamento EQUIPE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48F30332-446E-7369-C7DF-2E16C5E5B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REUNIÃO 24/08</a:t>
            </a:r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79B67AD3-F541-2D3D-CEAF-75EC2375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Estratégias de controle e otimização para o sistema HISEP</a:t>
            </a:r>
            <a:r>
              <a:rPr lang="pt-BR" baseline="30000" dirty="0"/>
              <a:t>®</a:t>
            </a:r>
            <a:r>
              <a:rPr lang="pt-BR" dirty="0"/>
              <a:t> com reinjeção de fase densa em reservatório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625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86135C-FEA0-C23F-04BF-74B7EA32F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89" y="2397967"/>
            <a:ext cx="5394514" cy="35658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Modelagem termodinâmica: </a:t>
            </a:r>
            <a:br>
              <a:rPr lang="pt-BR" sz="4800" dirty="0"/>
            </a:br>
            <a:r>
              <a:rPr lang="pt-BR" sz="2000" dirty="0"/>
              <a:t>CONDIÇÃO B corrente de gás denso (42,1 % DE co2 E 45,0 % DE ch4)</a:t>
            </a:r>
            <a:endParaRPr lang="pt-BR" sz="4400" dirty="0"/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922851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separador.</a:t>
            </a:r>
          </a:p>
        </p:txBody>
      </p:sp>
      <p:pic>
        <p:nvPicPr>
          <p:cNvPr id="3" name="Imagem 21">
            <a:extLst>
              <a:ext uri="{FF2B5EF4-FFF2-40B4-BE49-F238E27FC236}">
                <a16:creationId xmlns:a16="http://schemas.microsoft.com/office/drawing/2014/main" id="{41E3D9A1-6E43-7660-9924-F499A3C8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18" y="-1"/>
            <a:ext cx="4121482" cy="1925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/>
              <p:nvPr/>
            </p:nvSpPr>
            <p:spPr>
              <a:xfrm>
                <a:off x="4331445" y="2672815"/>
                <a:ext cx="17645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=340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dirty="0"/>
                  <a:t> isovolumetric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445" y="2672815"/>
                <a:ext cx="1764555" cy="646331"/>
              </a:xfrm>
              <a:prstGeom prst="rect">
                <a:avLst/>
              </a:prstGeom>
              <a:blipFill>
                <a:blip r:embed="rId5"/>
                <a:stretch>
                  <a:fillRect l="-3114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78A710A-B23D-67C9-1701-14A0A446B18B}"/>
              </a:ext>
            </a:extLst>
          </p:cNvPr>
          <p:cNvSpPr txBox="1"/>
          <p:nvPr/>
        </p:nvSpPr>
        <p:spPr>
          <a:xfrm>
            <a:off x="3666091" y="3493587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632719-A0B9-C43A-5561-47F508D1FA9D}"/>
                  </a:ext>
                </a:extLst>
              </p:cNvPr>
              <p:cNvSpPr txBox="1"/>
              <p:nvPr/>
            </p:nvSpPr>
            <p:spPr>
              <a:xfrm>
                <a:off x="1398849" y="4777038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=172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=216,5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632719-A0B9-C43A-5561-47F508D1F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849" y="4777038"/>
                <a:ext cx="192116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tângulo 24">
            <a:extLst>
              <a:ext uri="{FF2B5EF4-FFF2-40B4-BE49-F238E27FC236}">
                <a16:creationId xmlns:a16="http://schemas.microsoft.com/office/drawing/2014/main" id="{5FC7C46E-8A51-AEA3-1110-33898C572A7C}"/>
              </a:ext>
            </a:extLst>
          </p:cNvPr>
          <p:cNvSpPr/>
          <p:nvPr/>
        </p:nvSpPr>
        <p:spPr>
          <a:xfrm>
            <a:off x="10442973" y="638175"/>
            <a:ext cx="220265" cy="488156"/>
          </a:xfrm>
          <a:prstGeom prst="rect">
            <a:avLst/>
          </a:prstGeom>
          <a:solidFill>
            <a:srgbClr val="0288FD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9F2A6C9-571B-9B94-E823-FC106EBB5E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348" y="2356986"/>
            <a:ext cx="5394514" cy="3565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EB978142-8BF0-C6E6-D4FF-98D1D9D3A156}"/>
                  </a:ext>
                </a:extLst>
              </p:cNvPr>
              <p:cNvSpPr txBox="1"/>
              <p:nvPr/>
            </p:nvSpPr>
            <p:spPr>
              <a:xfrm>
                <a:off x="7071874" y="4750840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=172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=216,5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EB978142-8BF0-C6E6-D4FF-98D1D9D3A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874" y="4750840"/>
                <a:ext cx="1921163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6">
            <a:extLst>
              <a:ext uri="{FF2B5EF4-FFF2-40B4-BE49-F238E27FC236}">
                <a16:creationId xmlns:a16="http://schemas.microsoft.com/office/drawing/2014/main" id="{985E5F58-40A1-CE3F-1545-FB5FE03AD36E}"/>
              </a:ext>
            </a:extLst>
          </p:cNvPr>
          <p:cNvSpPr txBox="1"/>
          <p:nvPr/>
        </p:nvSpPr>
        <p:spPr>
          <a:xfrm>
            <a:off x="7930669" y="3628589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1">
                <a:extLst>
                  <a:ext uri="{FF2B5EF4-FFF2-40B4-BE49-F238E27FC236}">
                    <a16:creationId xmlns:a16="http://schemas.microsoft.com/office/drawing/2014/main" id="{7849912F-7E8E-0918-3474-C42F122864FF}"/>
                  </a:ext>
                </a:extLst>
              </p:cNvPr>
              <p:cNvSpPr txBox="1"/>
              <p:nvPr/>
            </p:nvSpPr>
            <p:spPr>
              <a:xfrm>
                <a:off x="7355566" y="2462499"/>
                <a:ext cx="192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isotherm</a:t>
                </a:r>
              </a:p>
            </p:txBody>
          </p:sp>
        </mc:Choice>
        <mc:Fallback xmlns="">
          <p:sp>
            <p:nvSpPr>
              <p:cNvPr id="10" name="TextBox 21">
                <a:extLst>
                  <a:ext uri="{FF2B5EF4-FFF2-40B4-BE49-F238E27FC236}">
                    <a16:creationId xmlns:a16="http://schemas.microsoft.com/office/drawing/2014/main" id="{7849912F-7E8E-0918-3474-C42F1228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566" y="2462499"/>
                <a:ext cx="1921163" cy="369332"/>
              </a:xfrm>
              <a:prstGeom prst="rect">
                <a:avLst/>
              </a:prstGeom>
              <a:blipFill>
                <a:blip r:embed="rId10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3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91144A-7078-9618-493D-99ABC27A9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90" y="2379495"/>
            <a:ext cx="5394514" cy="35658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Modelagem termodinâmica: </a:t>
            </a:r>
            <a:br>
              <a:rPr lang="pt-BR" sz="4800" dirty="0"/>
            </a:br>
            <a:r>
              <a:rPr lang="pt-BR" sz="2000" dirty="0"/>
              <a:t>condição C corrente de gás denso (42,1 % DE co2 E 45,0 % DE ch4)</a:t>
            </a:r>
            <a:endParaRPr lang="pt-BR" sz="4400" dirty="0"/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922851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separador.</a:t>
            </a:r>
          </a:p>
        </p:txBody>
      </p:sp>
      <p:pic>
        <p:nvPicPr>
          <p:cNvPr id="3" name="Imagem 21">
            <a:extLst>
              <a:ext uri="{FF2B5EF4-FFF2-40B4-BE49-F238E27FC236}">
                <a16:creationId xmlns:a16="http://schemas.microsoft.com/office/drawing/2014/main" id="{41E3D9A1-6E43-7660-9924-F499A3C8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18" y="-1"/>
            <a:ext cx="4121482" cy="1925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/>
              <p:nvPr/>
            </p:nvSpPr>
            <p:spPr>
              <a:xfrm>
                <a:off x="4331445" y="2654343"/>
                <a:ext cx="17645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=340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dirty="0"/>
                  <a:t> isovolumetric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445" y="2654343"/>
                <a:ext cx="1764555" cy="646331"/>
              </a:xfrm>
              <a:prstGeom prst="rect">
                <a:avLst/>
              </a:prstGeom>
              <a:blipFill>
                <a:blip r:embed="rId4"/>
                <a:stretch>
                  <a:fillRect l="-3114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78A710A-B23D-67C9-1701-14A0A446B18B}"/>
              </a:ext>
            </a:extLst>
          </p:cNvPr>
          <p:cNvSpPr txBox="1"/>
          <p:nvPr/>
        </p:nvSpPr>
        <p:spPr>
          <a:xfrm>
            <a:off x="3666091" y="3475115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sp>
        <p:nvSpPr>
          <p:cNvPr id="12" name="Retângulo 24">
            <a:extLst>
              <a:ext uri="{FF2B5EF4-FFF2-40B4-BE49-F238E27FC236}">
                <a16:creationId xmlns:a16="http://schemas.microsoft.com/office/drawing/2014/main" id="{E04C0ECA-F4BF-2248-085E-87E0BD1B36CF}"/>
              </a:ext>
            </a:extLst>
          </p:cNvPr>
          <p:cNvSpPr/>
          <p:nvPr/>
        </p:nvSpPr>
        <p:spPr>
          <a:xfrm>
            <a:off x="10442973" y="638175"/>
            <a:ext cx="220265" cy="488156"/>
          </a:xfrm>
          <a:prstGeom prst="rect">
            <a:avLst/>
          </a:prstGeom>
          <a:solidFill>
            <a:srgbClr val="0288FD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2B5A21F-D1E7-8E5D-D10E-A548AC4DE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901" y="2356985"/>
            <a:ext cx="5394514" cy="3565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C2609154-A2EE-8E95-0374-8099C2C0D7D8}"/>
                  </a:ext>
                </a:extLst>
              </p:cNvPr>
              <p:cNvSpPr txBox="1"/>
              <p:nvPr/>
            </p:nvSpPr>
            <p:spPr>
              <a:xfrm>
                <a:off x="6868133" y="4740151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=171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=209,0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C2609154-A2EE-8E95-0374-8099C2C0D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133" y="4740151"/>
                <a:ext cx="192116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6">
            <a:extLst>
              <a:ext uri="{FF2B5EF4-FFF2-40B4-BE49-F238E27FC236}">
                <a16:creationId xmlns:a16="http://schemas.microsoft.com/office/drawing/2014/main" id="{EC8934BC-5D35-E807-881D-08870CC07C78}"/>
              </a:ext>
            </a:extLst>
          </p:cNvPr>
          <p:cNvSpPr txBox="1"/>
          <p:nvPr/>
        </p:nvSpPr>
        <p:spPr>
          <a:xfrm>
            <a:off x="7781349" y="3557453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1">
                <a:extLst>
                  <a:ext uri="{FF2B5EF4-FFF2-40B4-BE49-F238E27FC236}">
                    <a16:creationId xmlns:a16="http://schemas.microsoft.com/office/drawing/2014/main" id="{2AA823FA-749E-02BD-4A5F-22430894CF40}"/>
                  </a:ext>
                </a:extLst>
              </p:cNvPr>
              <p:cNvSpPr txBox="1"/>
              <p:nvPr/>
            </p:nvSpPr>
            <p:spPr>
              <a:xfrm>
                <a:off x="7206246" y="2391363"/>
                <a:ext cx="192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isotherm</a:t>
                </a:r>
              </a:p>
            </p:txBody>
          </p:sp>
        </mc:Choice>
        <mc:Fallback xmlns="">
          <p:sp>
            <p:nvSpPr>
              <p:cNvPr id="13" name="TextBox 21">
                <a:extLst>
                  <a:ext uri="{FF2B5EF4-FFF2-40B4-BE49-F238E27FC236}">
                    <a16:creationId xmlns:a16="http://schemas.microsoft.com/office/drawing/2014/main" id="{2AA823FA-749E-02BD-4A5F-22430894C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246" y="2391363"/>
                <a:ext cx="1921163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0637E6-86CC-8357-6BEE-EBCF0A56894F}"/>
                  </a:ext>
                </a:extLst>
              </p:cNvPr>
              <p:cNvSpPr txBox="1"/>
              <p:nvPr/>
            </p:nvSpPr>
            <p:spPr>
              <a:xfrm>
                <a:off x="1473619" y="4770973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=171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=209,0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0637E6-86CC-8357-6BEE-EBCF0A568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619" y="4770973"/>
                <a:ext cx="192116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9690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540AF-FCA5-84CA-07B5-441EC626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619F50-2BA3-40E3-8450-C9B7B8AC3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43" y="1646067"/>
            <a:ext cx="5394514" cy="356586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F984C8-981B-83FC-5F46-6ED961E15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791" y="1646067"/>
            <a:ext cx="5388418" cy="356586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9A1B81F-C19F-4CFE-0149-52A17B50E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743" y="1646067"/>
            <a:ext cx="5394514" cy="35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99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4EF63-5779-20E0-3D90-72B9CAAA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PRÓXIMOS PASSOS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ED11A7-F405-A500-9378-3394D9862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Testes de estabilidade de fases</a:t>
            </a:r>
          </a:p>
          <a:p>
            <a:r>
              <a:rPr lang="pt-BR" dirty="0"/>
              <a:t>Cálculo das condições de formação de hidrato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2747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EA972-215F-403E-1EE3-8957AD4A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do ponto crítico do gás denso</a:t>
            </a:r>
          </a:p>
        </p:txBody>
      </p:sp>
    </p:spTree>
    <p:extLst>
      <p:ext uri="{BB962C8B-B14F-4D97-AF65-F5344CB8AC3E}">
        <p14:creationId xmlns:p14="http://schemas.microsoft.com/office/powerpoint/2010/main" val="37248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B7A972-7B52-DB7F-88F2-80B270C2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23" y="1838036"/>
            <a:ext cx="4990982" cy="4641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42BD299-8E63-3B6C-EB27-A89196CA9884}"/>
                  </a:ext>
                </a:extLst>
              </p:cNvPr>
              <p:cNvSpPr txBox="1"/>
              <p:nvPr/>
            </p:nvSpPr>
            <p:spPr>
              <a:xfrm>
                <a:off x="5818909" y="1838036"/>
                <a:ext cx="3892811" cy="634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42BD299-8E63-3B6C-EB27-A89196CA9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09" y="1838036"/>
                <a:ext cx="3892811" cy="634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BF5B7EC-3715-16A5-B873-6D3B37FD0DC7}"/>
                  </a:ext>
                </a:extLst>
              </p:cNvPr>
              <p:cNvSpPr txBox="1"/>
              <p:nvPr/>
            </p:nvSpPr>
            <p:spPr>
              <a:xfrm>
                <a:off x="6096000" y="2556001"/>
                <a:ext cx="4799871" cy="701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𝑒𝑜𝑠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𝑒𝑜𝑠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𝑒𝑜𝑠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𝑒𝑜𝑠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𝑒𝑜𝑠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𝑒𝑜𝑠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BF5B7EC-3715-16A5-B873-6D3B37FD0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56001"/>
                <a:ext cx="4799871" cy="701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0D1EE58-78BA-4CD8-3742-AEEEE0E95DFA}"/>
                  </a:ext>
                </a:extLst>
              </p:cNvPr>
              <p:cNvSpPr txBox="1"/>
              <p:nvPr/>
            </p:nvSpPr>
            <p:spPr>
              <a:xfrm>
                <a:off x="5752305" y="3294508"/>
                <a:ext cx="6262911" cy="2055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𝑒𝑜𝑠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+∑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  <a:p>
                <a:endParaRPr lang="pt-B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𝑒𝑜𝑠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𝑒𝑜𝑠</m:t>
                                  </m:r>
                                </m:sub>
                              </m:s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𝑒𝑜𝑠</m:t>
                                      </m:r>
                                    </m:sub>
                                  </m:s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𝑒𝑜𝑠</m:t>
                                      </m:r>
                                    </m:sub>
                                  </m:s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0D1EE58-78BA-4CD8-3742-AEEEE0E95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305" y="3294508"/>
                <a:ext cx="6262911" cy="2055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444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A1B94-EB0D-ED2C-EF61-8B7F7B4B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envelope de fases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57B0A399-6357-1D1D-E2F9-DE203E108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39" y="2235659"/>
            <a:ext cx="4768177" cy="4478815"/>
          </a:xfrm>
          <a:prstGeom prst="rect">
            <a:avLst/>
          </a:prstGeom>
        </p:spPr>
      </p:pic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04221E1C-8FE8-0143-2696-CC8B8613E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856" y="2235659"/>
            <a:ext cx="4768177" cy="447881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AFA7B90-CB25-BED5-4FE2-5A31D9C12413}"/>
              </a:ext>
            </a:extLst>
          </p:cNvPr>
          <p:cNvSpPr txBox="1"/>
          <p:nvPr/>
        </p:nvSpPr>
        <p:spPr>
          <a:xfrm>
            <a:off x="2606040" y="1728216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Bolha P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9619D36-6734-61A5-AD90-19C8BC18F4EA}"/>
              </a:ext>
            </a:extLst>
          </p:cNvPr>
          <p:cNvSpPr txBox="1"/>
          <p:nvPr/>
        </p:nvSpPr>
        <p:spPr>
          <a:xfrm>
            <a:off x="8360666" y="1715500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Orvalho T</a:t>
            </a:r>
          </a:p>
        </p:txBody>
      </p:sp>
    </p:spTree>
    <p:extLst>
      <p:ext uri="{BB962C8B-B14F-4D97-AF65-F5344CB8AC3E}">
        <p14:creationId xmlns:p14="http://schemas.microsoft.com/office/powerpoint/2010/main" val="521640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A1B94-EB0D-ED2C-EF61-8B7F7B4B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envelope de fases</a:t>
            </a:r>
            <a:br>
              <a:rPr lang="pt-BR" dirty="0"/>
            </a:br>
            <a:r>
              <a:rPr lang="pt-BR" sz="1800" dirty="0"/>
              <a:t>Complemento via cálculo de flash</a:t>
            </a:r>
            <a:endParaRPr lang="pt-BR" dirty="0"/>
          </a:p>
        </p:txBody>
      </p:sp>
      <p:pic>
        <p:nvPicPr>
          <p:cNvPr id="4" name="Picture 3" descr="A diagram of a program&#10;&#10;Description automatically generated">
            <a:extLst>
              <a:ext uri="{FF2B5EF4-FFF2-40B4-BE49-F238E27FC236}">
                <a16:creationId xmlns:a16="http://schemas.microsoft.com/office/drawing/2014/main" id="{49DC7319-EBE8-88F8-2251-9F3C0917D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69" y="2084832"/>
            <a:ext cx="7903520" cy="447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05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ponto crítico </a:t>
            </a:r>
            <a:r>
              <a:rPr lang="pt-BR" dirty="0" err="1"/>
              <a:t>dA</a:t>
            </a:r>
            <a:r>
              <a:rPr lang="pt-BR" dirty="0"/>
              <a:t> mistura</a:t>
            </a:r>
            <a:br>
              <a:rPr lang="pt-BR" dirty="0"/>
            </a:br>
            <a:r>
              <a:rPr lang="pt-BR" sz="2800" dirty="0"/>
              <a:t>Abordagem rigorosa</a:t>
            </a:r>
            <a:endParaRPr lang="pt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A1BEA8-FD2A-10B9-32BE-0849B0C10258}"/>
              </a:ext>
            </a:extLst>
          </p:cNvPr>
          <p:cNvSpPr txBox="1"/>
          <p:nvPr/>
        </p:nvSpPr>
        <p:spPr>
          <a:xfrm>
            <a:off x="701964" y="1981308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800" b="0" i="0" u="none" strike="noStrike" baseline="0" dirty="0" err="1">
                <a:latin typeface="Times New Roman" panose="02020603050405020304" pitchFamily="18" charset="0"/>
              </a:rPr>
              <a:t>Heidemann</a:t>
            </a: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pt-BR" sz="1800" b="0" i="0" u="none" strike="noStrike" baseline="0" dirty="0" err="1">
                <a:latin typeface="Times New Roman" panose="02020603050405020304" pitchFamily="18" charset="0"/>
              </a:rPr>
              <a:t>and</a:t>
            </a: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 Khalil (1980)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9DF25-0334-23B4-335F-B4AF82C82C3B}"/>
                  </a:ext>
                </a:extLst>
              </p:cNvPr>
              <p:cNvSpPr txBox="1"/>
              <p:nvPr/>
            </p:nvSpPr>
            <p:spPr>
              <a:xfrm>
                <a:off x="614219" y="2567290"/>
                <a:ext cx="3288145" cy="1203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9DF25-0334-23B4-335F-B4AF82C82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19" y="2567290"/>
                <a:ext cx="3288145" cy="12039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909BCB-9099-F837-CA42-9BB074F71F16}"/>
                  </a:ext>
                </a:extLst>
              </p:cNvPr>
              <p:cNvSpPr txBox="1"/>
              <p:nvPr/>
            </p:nvSpPr>
            <p:spPr>
              <a:xfrm>
                <a:off x="1024128" y="3940742"/>
                <a:ext cx="2337908" cy="86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pt-BR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909BCB-9099-F837-CA42-9BB074F71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3940742"/>
                <a:ext cx="2337908" cy="8695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BE0361-D8AD-D801-3FE3-6D5652EC12C5}"/>
                  </a:ext>
                </a:extLst>
              </p:cNvPr>
              <p:cNvSpPr txBox="1"/>
              <p:nvPr/>
            </p:nvSpPr>
            <p:spPr>
              <a:xfrm>
                <a:off x="27711" y="5170114"/>
                <a:ext cx="4064000" cy="86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BE0361-D8AD-D801-3FE3-6D5652EC1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" y="5170114"/>
                <a:ext cx="4064000" cy="869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diagram of a program&#10;&#10;Description automatically generated">
            <a:extLst>
              <a:ext uri="{FF2B5EF4-FFF2-40B4-BE49-F238E27FC236}">
                <a16:creationId xmlns:a16="http://schemas.microsoft.com/office/drawing/2014/main" id="{D3D2ADE2-FF74-FBD8-8F12-982285A11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459" y="1864750"/>
            <a:ext cx="3781941" cy="440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25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A1B94-EB0D-ED2C-EF61-8B7F7B4B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Ponto crítico da mistura</a:t>
            </a:r>
            <a:br>
              <a:rPr lang="pt-BR" dirty="0"/>
            </a:br>
            <a:r>
              <a:rPr lang="pt-BR" sz="2800" dirty="0"/>
              <a:t>Abordagens aproximadas</a:t>
            </a:r>
            <a:endParaRPr lang="pt-BR" dirty="0"/>
          </a:p>
        </p:txBody>
      </p:sp>
      <p:pic>
        <p:nvPicPr>
          <p:cNvPr id="6" name="Picture 5" descr="A diagram of a algorithm&#10;&#10;Description automatically generated">
            <a:extLst>
              <a:ext uri="{FF2B5EF4-FFF2-40B4-BE49-F238E27FC236}">
                <a16:creationId xmlns:a16="http://schemas.microsoft.com/office/drawing/2014/main" id="{B9A4CA00-2C7E-FA64-ABD4-636A74B54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084" y="2621042"/>
            <a:ext cx="4050968" cy="3651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5EF147-A7E3-70A0-6E88-53787CACF6F9}"/>
              </a:ext>
            </a:extLst>
          </p:cNvPr>
          <p:cNvSpPr txBox="1"/>
          <p:nvPr/>
        </p:nvSpPr>
        <p:spPr>
          <a:xfrm>
            <a:off x="1190382" y="2084832"/>
            <a:ext cx="5581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/>
              <a:t>Aproximação por composição similar entre líquido e vapor</a:t>
            </a:r>
          </a:p>
        </p:txBody>
      </p:sp>
    </p:spTree>
    <p:extLst>
      <p:ext uri="{BB962C8B-B14F-4D97-AF65-F5344CB8AC3E}">
        <p14:creationId xmlns:p14="http://schemas.microsoft.com/office/powerpoint/2010/main" val="2126812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termodinâmica: Validação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C08394-F13F-0F75-0D7F-B96EF233AD74}"/>
              </a:ext>
            </a:extLst>
          </p:cNvPr>
          <p:cNvSpPr txBox="1"/>
          <p:nvPr/>
        </p:nvSpPr>
        <p:spPr>
          <a:xfrm>
            <a:off x="757382" y="2084832"/>
            <a:ext cx="8608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CONDIÇÃO A:</a:t>
            </a:r>
          </a:p>
          <a:p>
            <a:r>
              <a:rPr lang="pt-BR" dirty="0"/>
              <a:t>	36,9 % de CO2 / 35,0 % de CH4 / 28,1 % de outros (H2O, N2, e C3+)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CONDIÇÃO B:</a:t>
            </a:r>
          </a:p>
          <a:p>
            <a:r>
              <a:rPr lang="pt-BR" dirty="0"/>
              <a:t>	55,0 % de CO2 / 28,5 % de CH4 / 16,5 % de outros (H2O, N2, e C3+)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CONDIÇÃO C:</a:t>
            </a:r>
          </a:p>
          <a:p>
            <a:r>
              <a:rPr lang="pt-BR" dirty="0"/>
              <a:t>	59,0 % de CO2 / 31,1 % de CH4 / 9,9 % de outros (H2O, N2, e C3+)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5073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A6397C-34E7-006F-1260-39ED0BDD6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9" y="2356986"/>
            <a:ext cx="5394514" cy="35658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Modelagem termodinâmica: </a:t>
            </a:r>
            <a:br>
              <a:rPr lang="pt-BR" sz="4800" dirty="0"/>
            </a:br>
            <a:r>
              <a:rPr lang="pt-BR" sz="2000" dirty="0"/>
              <a:t>condição A corrente de gás denso (42,1 % DE co2 E 45,0 % DE ch4)</a:t>
            </a:r>
            <a:endParaRPr lang="pt-BR" sz="4400" dirty="0"/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922851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64A64B-9331-6FA1-5F70-FD4F0E3C5780}"/>
                  </a:ext>
                </a:extLst>
              </p:cNvPr>
              <p:cNvSpPr txBox="1"/>
              <p:nvPr/>
            </p:nvSpPr>
            <p:spPr>
              <a:xfrm>
                <a:off x="1357847" y="4778066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=162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=206,4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64A64B-9331-6FA1-5F70-FD4F0E3C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847" y="4778066"/>
                <a:ext cx="192116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1">
            <a:extLst>
              <a:ext uri="{FF2B5EF4-FFF2-40B4-BE49-F238E27FC236}">
                <a16:creationId xmlns:a16="http://schemas.microsoft.com/office/drawing/2014/main" id="{41E3D9A1-6E43-7660-9924-F499A3C8F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518" y="-1"/>
            <a:ext cx="4121482" cy="1925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/>
              <p:nvPr/>
            </p:nvSpPr>
            <p:spPr>
              <a:xfrm>
                <a:off x="3936391" y="2399062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=340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dirty="0"/>
                  <a:t> isovolumetric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391" y="2399062"/>
                <a:ext cx="1921163" cy="646331"/>
              </a:xfrm>
              <a:prstGeom prst="rect">
                <a:avLst/>
              </a:prstGeom>
              <a:blipFill>
                <a:blip r:embed="rId7"/>
                <a:stretch>
                  <a:fillRect l="-285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78A710A-B23D-67C9-1701-14A0A446B18B}"/>
              </a:ext>
            </a:extLst>
          </p:cNvPr>
          <p:cNvSpPr txBox="1"/>
          <p:nvPr/>
        </p:nvSpPr>
        <p:spPr>
          <a:xfrm>
            <a:off x="3666091" y="3493587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sp>
        <p:nvSpPr>
          <p:cNvPr id="22" name="Retângulo 24">
            <a:extLst>
              <a:ext uri="{FF2B5EF4-FFF2-40B4-BE49-F238E27FC236}">
                <a16:creationId xmlns:a16="http://schemas.microsoft.com/office/drawing/2014/main" id="{F91A3E76-757D-C8C5-610A-6A9462BE308D}"/>
              </a:ext>
            </a:extLst>
          </p:cNvPr>
          <p:cNvSpPr/>
          <p:nvPr/>
        </p:nvSpPr>
        <p:spPr>
          <a:xfrm>
            <a:off x="10442973" y="638175"/>
            <a:ext cx="220265" cy="488156"/>
          </a:xfrm>
          <a:prstGeom prst="rect">
            <a:avLst/>
          </a:prstGeom>
          <a:solidFill>
            <a:srgbClr val="0288FD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77F967D7-B1F1-FABA-C20F-CEB062520C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9106" y="2356986"/>
            <a:ext cx="5394514" cy="3565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6BE72FC2-5659-F8AC-E2F1-CE396C298D33}"/>
                  </a:ext>
                </a:extLst>
              </p:cNvPr>
              <p:cNvSpPr txBox="1"/>
              <p:nvPr/>
            </p:nvSpPr>
            <p:spPr>
              <a:xfrm>
                <a:off x="6913155" y="4747337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=162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=206,4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6BE72FC2-5659-F8AC-E2F1-CE396C298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155" y="4747337"/>
                <a:ext cx="1921163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16">
            <a:extLst>
              <a:ext uri="{FF2B5EF4-FFF2-40B4-BE49-F238E27FC236}">
                <a16:creationId xmlns:a16="http://schemas.microsoft.com/office/drawing/2014/main" id="{B7C79785-FB30-B68E-3FE3-F0CB4887C24B}"/>
              </a:ext>
            </a:extLst>
          </p:cNvPr>
          <p:cNvSpPr txBox="1"/>
          <p:nvPr/>
        </p:nvSpPr>
        <p:spPr>
          <a:xfrm>
            <a:off x="7771950" y="3625086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1">
                <a:extLst>
                  <a:ext uri="{FF2B5EF4-FFF2-40B4-BE49-F238E27FC236}">
                    <a16:creationId xmlns:a16="http://schemas.microsoft.com/office/drawing/2014/main" id="{8EAD35BE-4518-6ADE-7572-018918EB0980}"/>
                  </a:ext>
                </a:extLst>
              </p:cNvPr>
              <p:cNvSpPr txBox="1"/>
              <p:nvPr/>
            </p:nvSpPr>
            <p:spPr>
              <a:xfrm>
                <a:off x="7196847" y="2458996"/>
                <a:ext cx="192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isotherm</a:t>
                </a:r>
              </a:p>
            </p:txBody>
          </p:sp>
        </mc:Choice>
        <mc:Fallback xmlns="">
          <p:sp>
            <p:nvSpPr>
              <p:cNvPr id="10" name="TextBox 21">
                <a:extLst>
                  <a:ext uri="{FF2B5EF4-FFF2-40B4-BE49-F238E27FC236}">
                    <a16:creationId xmlns:a16="http://schemas.microsoft.com/office/drawing/2014/main" id="{8EAD35BE-4518-6ADE-7572-018918EB0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847" y="2458996"/>
                <a:ext cx="1921163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2509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2D6DA6DDD290D4CB693EB1EA176B7F5" ma:contentTypeVersion="11" ma:contentTypeDescription="Crie um novo documento." ma:contentTypeScope="" ma:versionID="174870f78a1069097fe531571ec88ae2">
  <xsd:schema xmlns:xsd="http://www.w3.org/2001/XMLSchema" xmlns:xs="http://www.w3.org/2001/XMLSchema" xmlns:p="http://schemas.microsoft.com/office/2006/metadata/properties" xmlns:ns2="a657ad6a-4bd8-4e05-b6c5-8fface38bd17" xmlns:ns3="60b4f1c4-0b9a-4933-866f-f680800fca14" targetNamespace="http://schemas.microsoft.com/office/2006/metadata/properties" ma:root="true" ma:fieldsID="23b620509f1d2160b80a7be2c9ad6cb7" ns2:_="" ns3:_="">
    <xsd:import namespace="a657ad6a-4bd8-4e05-b6c5-8fface38bd17"/>
    <xsd:import namespace="60b4f1c4-0b9a-4933-866f-f680800fca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7ad6a-4bd8-4e05-b6c5-8fface38bd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6e44727b-49ea-47b7-9372-2c371a13fb0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b4f1c4-0b9a-4933-866f-f680800fca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32dcc4b-78fc-472b-b6f3-eacc18824ddf}" ma:internalName="TaxCatchAll" ma:showField="CatchAllData" ma:web="60b4f1c4-0b9a-4933-866f-f680800fca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DBECCC-452B-4037-91FA-0CCE60D1A1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3F9900-31AD-4E5A-A2E5-1BB985366F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7ad6a-4bd8-4e05-b6c5-8fface38bd17"/>
    <ds:schemaRef ds:uri="60b4f1c4-0b9a-4933-866f-f680800fc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3630</TotalTime>
  <Words>467</Words>
  <Application>Microsoft Office PowerPoint</Application>
  <PresentationFormat>Widescreen</PresentationFormat>
  <Paragraphs>66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Aptos</vt:lpstr>
      <vt:lpstr>Arial</vt:lpstr>
      <vt:lpstr>Cambria Math</vt:lpstr>
      <vt:lpstr>Times New Roman</vt:lpstr>
      <vt:lpstr>Tw Cen MT</vt:lpstr>
      <vt:lpstr>Tw Cen MT Condensed</vt:lpstr>
      <vt:lpstr>Wingdings 3</vt:lpstr>
      <vt:lpstr>Integral</vt:lpstr>
      <vt:lpstr>Acompanhamento EQUIPE</vt:lpstr>
      <vt:lpstr>Avaliação do ponto crítico do gás denso</vt:lpstr>
      <vt:lpstr>Modelagem termodinâmica</vt:lpstr>
      <vt:lpstr>Cálculo do envelope de fases</vt:lpstr>
      <vt:lpstr>Cálculo do envelope de fases Complemento via cálculo de flash</vt:lpstr>
      <vt:lpstr>Cálculo do ponto crítico dA mistura Abordagem rigorosa</vt:lpstr>
      <vt:lpstr>Cálculo do Ponto crítico da mistura Abordagens aproximadas</vt:lpstr>
      <vt:lpstr>Modelagem termodinâmica: Validação</vt:lpstr>
      <vt:lpstr>Modelagem termodinâmica:  condição A corrente de gás denso (42,1 % DE co2 E 45,0 % DE ch4)</vt:lpstr>
      <vt:lpstr>Modelagem termodinâmica:  CONDIÇÃO B corrente de gás denso (42,1 % DE co2 E 45,0 % DE ch4)</vt:lpstr>
      <vt:lpstr>Modelagem termodinâmica:  condição C corrente de gás denso (42,1 % DE co2 E 45,0 % DE ch4)</vt:lpstr>
      <vt:lpstr>Apresentação do PowerPoint</vt:lpstr>
      <vt:lpstr>PRÓXIMOS PASSOS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Acompanhamento EQUIPE</dc:title>
  <dc:creator>Daniel Santana</dc:creator>
  <cp:lastModifiedBy>Rodrigo Lima Meira</cp:lastModifiedBy>
  <cp:revision>19</cp:revision>
  <dcterms:created xsi:type="dcterms:W3CDTF">2024-06-17T16:47:30Z</dcterms:created>
  <dcterms:modified xsi:type="dcterms:W3CDTF">2024-12-12T01:19:53Z</dcterms:modified>
</cp:coreProperties>
</file>